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48"/>
  </p:notesMasterIdLst>
  <p:sldIdLst>
    <p:sldId id="257" r:id="rId6"/>
    <p:sldId id="271" r:id="rId7"/>
    <p:sldId id="382" r:id="rId8"/>
    <p:sldId id="384" r:id="rId9"/>
    <p:sldId id="318" r:id="rId10"/>
    <p:sldId id="337" r:id="rId11"/>
    <p:sldId id="319" r:id="rId12"/>
    <p:sldId id="325" r:id="rId13"/>
    <p:sldId id="326" r:id="rId14"/>
    <p:sldId id="338" r:id="rId15"/>
    <p:sldId id="363" r:id="rId16"/>
    <p:sldId id="339" r:id="rId17"/>
    <p:sldId id="340" r:id="rId18"/>
    <p:sldId id="383" r:id="rId19"/>
    <p:sldId id="361" r:id="rId20"/>
    <p:sldId id="362" r:id="rId21"/>
    <p:sldId id="367" r:id="rId22"/>
    <p:sldId id="368" r:id="rId23"/>
    <p:sldId id="369" r:id="rId24"/>
    <p:sldId id="348" r:id="rId25"/>
    <p:sldId id="370" r:id="rId26"/>
    <p:sldId id="354" r:id="rId27"/>
    <p:sldId id="371" r:id="rId28"/>
    <p:sldId id="372" r:id="rId29"/>
    <p:sldId id="373" r:id="rId30"/>
    <p:sldId id="374" r:id="rId31"/>
    <p:sldId id="375" r:id="rId32"/>
    <p:sldId id="355" r:id="rId33"/>
    <p:sldId id="376" r:id="rId34"/>
    <p:sldId id="377" r:id="rId35"/>
    <p:sldId id="378" r:id="rId36"/>
    <p:sldId id="358" r:id="rId37"/>
    <p:sldId id="359" r:id="rId38"/>
    <p:sldId id="360" r:id="rId39"/>
    <p:sldId id="379" r:id="rId40"/>
    <p:sldId id="380" r:id="rId41"/>
    <p:sldId id="381" r:id="rId42"/>
    <p:sldId id="351" r:id="rId43"/>
    <p:sldId id="324" r:id="rId44"/>
    <p:sldId id="342" r:id="rId45"/>
    <p:sldId id="364" r:id="rId46"/>
    <p:sldId id="266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1"/>
            <p14:sldId id="382"/>
            <p14:sldId id="384"/>
            <p14:sldId id="318"/>
            <p14:sldId id="337"/>
            <p14:sldId id="319"/>
            <p14:sldId id="325"/>
            <p14:sldId id="326"/>
            <p14:sldId id="338"/>
            <p14:sldId id="363"/>
            <p14:sldId id="339"/>
            <p14:sldId id="340"/>
            <p14:sldId id="383"/>
            <p14:sldId id="361"/>
            <p14:sldId id="362"/>
            <p14:sldId id="367"/>
            <p14:sldId id="368"/>
            <p14:sldId id="369"/>
            <p14:sldId id="348"/>
            <p14:sldId id="370"/>
            <p14:sldId id="354"/>
            <p14:sldId id="371"/>
            <p14:sldId id="372"/>
            <p14:sldId id="373"/>
            <p14:sldId id="374"/>
            <p14:sldId id="375"/>
            <p14:sldId id="355"/>
            <p14:sldId id="376"/>
            <p14:sldId id="377"/>
            <p14:sldId id="378"/>
            <p14:sldId id="358"/>
            <p14:sldId id="359"/>
            <p14:sldId id="360"/>
            <p14:sldId id="379"/>
            <p14:sldId id="380"/>
            <p14:sldId id="381"/>
            <p14:sldId id="351"/>
            <p14:sldId id="324"/>
            <p14:sldId id="342"/>
            <p14:sldId id="364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Deck" initials="SD" lastIdx="6" clrIdx="0">
    <p:extLst>
      <p:ext uri="{19B8F6BF-5375-455C-9EA6-DF929625EA0E}">
        <p15:presenceInfo xmlns:p15="http://schemas.microsoft.com/office/powerpoint/2012/main" userId="d0abce2a322c4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5901" autoAdjust="0"/>
  </p:normalViewPr>
  <p:slideViewPr>
    <p:cSldViewPr snapToGrid="0" snapToObjects="1">
      <p:cViewPr varScale="1">
        <p:scale>
          <a:sx n="176" d="100"/>
          <a:sy n="176" d="100"/>
        </p:scale>
        <p:origin x="413" y="65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Deck" userId="d0abce2a322c43a5" providerId="LiveId" clId="{B30B5691-FB8A-4D56-80B2-380B190EECF8}"/>
    <pc:docChg chg="modSld">
      <pc:chgData name="Rebecca Deck" userId="d0abce2a322c43a5" providerId="LiveId" clId="{B30B5691-FB8A-4D56-80B2-380B190EECF8}" dt="2019-06-01T14:22:25.407" v="13" actId="255"/>
      <pc:docMkLst>
        <pc:docMk/>
      </pc:docMkLst>
      <pc:sldChg chg="addSp modSp">
        <pc:chgData name="Rebecca Deck" userId="d0abce2a322c43a5" providerId="LiveId" clId="{B30B5691-FB8A-4D56-80B2-380B190EECF8}" dt="2019-06-01T14:22:25.407" v="13" actId="255"/>
        <pc:sldMkLst>
          <pc:docMk/>
          <pc:sldMk cId="3799477512" sldId="363"/>
        </pc:sldMkLst>
        <pc:spChg chg="add mod">
          <ac:chgData name="Rebecca Deck" userId="d0abce2a322c43a5" providerId="LiveId" clId="{B30B5691-FB8A-4D56-80B2-380B190EECF8}" dt="2019-06-01T14:22:25.407" v="13" actId="255"/>
          <ac:spMkLst>
            <pc:docMk/>
            <pc:sldMk cId="3799477512" sldId="363"/>
            <ac:spMk id="20" creationId="{712905BB-6FE2-4145-8FC2-B59AC7AA5ADC}"/>
          </ac:spMkLst>
        </pc:spChg>
      </pc:sldChg>
      <pc:sldChg chg="addSp modSp">
        <pc:chgData name="Rebecca Deck" userId="d0abce2a322c43a5" providerId="LiveId" clId="{B30B5691-FB8A-4D56-80B2-380B190EECF8}" dt="2019-06-01T14:20:21.170" v="5" actId="255"/>
        <pc:sldMkLst>
          <pc:docMk/>
          <pc:sldMk cId="2701097476" sldId="377"/>
        </pc:sldMkLst>
        <pc:spChg chg="add mod">
          <ac:chgData name="Rebecca Deck" userId="d0abce2a322c43a5" providerId="LiveId" clId="{B30B5691-FB8A-4D56-80B2-380B190EECF8}" dt="2019-06-01T14:20:21.170" v="5" actId="255"/>
          <ac:spMkLst>
            <pc:docMk/>
            <pc:sldMk cId="2701097476" sldId="377"/>
            <ac:spMk id="2" creationId="{2ADBBBE1-DFC9-449B-9C20-50F462E9E64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10:41:32.161" idx="6">
    <p:pos x="10" y="10"/>
    <p:text>Make a demo site that uses html forms to submit this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6/1/2019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49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devs</a:t>
            </a:r>
            <a:r>
              <a:rPr lang="en-US" dirty="0"/>
              <a:t> do when their software doesn't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</a:t>
            </a:r>
            <a:r>
              <a:rPr lang="en-US" dirty="0" err="1"/>
              <a:t>devs</a:t>
            </a:r>
            <a:r>
              <a:rPr lang="en-US" dirty="0"/>
              <a:t> do when their software doesn't work?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2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1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2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4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3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6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6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9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8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19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6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3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7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04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4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0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 rot="16200000">
            <a:off x="402389" y="1750261"/>
            <a:ext cx="1484397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DIVIDER TITLE</a:t>
            </a: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E4C8FC-ECBD-483F-9043-E139CA56FC35}"/>
              </a:ext>
            </a:extLst>
          </p:cNvPr>
          <p:cNvSpPr txBox="1">
            <a:spLocks/>
          </p:cNvSpPr>
          <p:nvPr userDrawn="1"/>
        </p:nvSpPr>
        <p:spPr>
          <a:xfrm>
            <a:off x="1381470" y="4780915"/>
            <a:ext cx="2730197" cy="182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ranger_cha</a:t>
            </a:r>
            <a:r>
              <a:rPr lang="en-US" dirty="0"/>
              <a:t> – https://github.com/rangercha</a:t>
            </a:r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F720-B921-4A59-ADE4-E23C761887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June 1,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attly.com/products/rainbow" TargetMode="External"/><Relationship Id="rId5" Type="http://schemas.openxmlformats.org/officeDocument/2006/relationships/hyperlink" Target="https://www.shutterstock.com/image-vector/cartoon-illustration-happy-daisy-love-528516562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gerch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HttpReques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megenerator.net/instance/65011824/sean-connery-celebrity-jeopardy-snl-ill-play-your-game-you-rogu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log/exploiting-cors-misconfigurations-for-bitcoins-and-bounti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WASP/CheatSheetSeries/blob/master/cheatsheets/Cross-Site_Request_Forgery_Prevention_Cheat_Sheet.md" TargetMode="External"/><Relationship Id="rId5" Type="http://schemas.openxmlformats.org/officeDocument/2006/relationships/hyperlink" Target="https://www.w3.org/TR/cors/" TargetMode="External"/><Relationship Id="rId4" Type="http://schemas.openxmlformats.org/officeDocument/2006/relationships/hyperlink" Target="https://developer.mozilla.org/en-US/docs/Web/HTTP/COR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etch.spec.whatwg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earch.aurainfosec.io/same-origin-policy/" TargetMode="External"/><Relationship Id="rId4" Type="http://schemas.openxmlformats.org/officeDocument/2006/relationships/hyperlink" Target="https://github.com/rangercha/CORSRequestPOC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Of CORS It’s Exploitable!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758514"/>
          </a:xfrm>
        </p:spPr>
        <p:txBody>
          <a:bodyPr>
            <a:normAutofit/>
          </a:bodyPr>
          <a:lstStyle/>
          <a:p>
            <a:r>
              <a:rPr lang="en-US" dirty="0"/>
              <a:t>Rebecca Deck</a:t>
            </a:r>
          </a:p>
          <a:p>
            <a:r>
              <a:rPr lang="en-US" dirty="0"/>
              <a:t>@</a:t>
            </a:r>
            <a:r>
              <a:rPr lang="en-US" dirty="0" err="1"/>
              <a:t>ranger_cha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sends pre-flight request (OPTIONS)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Server sends response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decides if the full request is permitted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Client sends full request </a:t>
            </a:r>
            <a:r>
              <a:rPr lang="en-US" sz="2800"/>
              <a:t>if permitted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6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inbow image">
            <a:extLst>
              <a:ext uri="{FF2B5EF4-FFF2-40B4-BE49-F238E27FC236}">
                <a16:creationId xmlns:a16="http://schemas.microsoft.com/office/drawing/2014/main" id="{DBB0038D-9571-42D7-91C1-DC456F00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9144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51CF5-A431-4677-9C2E-5BAB76A3268B}"/>
              </a:ext>
            </a:extLst>
          </p:cNvPr>
          <p:cNvSpPr txBox="1"/>
          <p:nvPr/>
        </p:nvSpPr>
        <p:spPr>
          <a:xfrm>
            <a:off x="3004869" y="1445501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BC50E-14FA-4431-9745-C9F699D7CDC9}"/>
              </a:ext>
            </a:extLst>
          </p:cNvPr>
          <p:cNvSpPr txBox="1"/>
          <p:nvPr/>
        </p:nvSpPr>
        <p:spPr>
          <a:xfrm>
            <a:off x="2976773" y="2989747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51D0F-DF9C-4DC0-BB3E-A07C7352653B}"/>
              </a:ext>
            </a:extLst>
          </p:cNvPr>
          <p:cNvSpPr txBox="1"/>
          <p:nvPr/>
        </p:nvSpPr>
        <p:spPr>
          <a:xfrm>
            <a:off x="2976773" y="3810318"/>
            <a:ext cx="294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C5A49-F8AD-49A5-9058-965E1D72CFC2}"/>
              </a:ext>
            </a:extLst>
          </p:cNvPr>
          <p:cNvSpPr txBox="1"/>
          <p:nvPr/>
        </p:nvSpPr>
        <p:spPr>
          <a:xfrm>
            <a:off x="3004869" y="2221318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D315D-E4AB-4F3E-BFF4-A6F59C673EF2}"/>
              </a:ext>
            </a:extLst>
          </p:cNvPr>
          <p:cNvSpPr/>
          <p:nvPr/>
        </p:nvSpPr>
        <p:spPr>
          <a:xfrm>
            <a:off x="1577998" y="1450698"/>
            <a:ext cx="1081454" cy="29473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415C6-6E00-42C0-8524-03C568307F2D}"/>
              </a:ext>
            </a:extLst>
          </p:cNvPr>
          <p:cNvSpPr/>
          <p:nvPr/>
        </p:nvSpPr>
        <p:spPr>
          <a:xfrm>
            <a:off x="6295708" y="1401607"/>
            <a:ext cx="1081454" cy="29964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488F32-74CE-45E8-A76E-C905841DEE9D}"/>
              </a:ext>
            </a:extLst>
          </p:cNvPr>
          <p:cNvCxnSpPr>
            <a:cxnSpLocks/>
          </p:cNvCxnSpPr>
          <p:nvPr/>
        </p:nvCxnSpPr>
        <p:spPr>
          <a:xfrm>
            <a:off x="3158734" y="187123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E6F06F-BE22-46CD-A8DC-33265A38D3D4}"/>
              </a:ext>
            </a:extLst>
          </p:cNvPr>
          <p:cNvCxnSpPr>
            <a:cxnSpLocks/>
          </p:cNvCxnSpPr>
          <p:nvPr/>
        </p:nvCxnSpPr>
        <p:spPr>
          <a:xfrm flipH="1">
            <a:off x="3130638" y="2654438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E350CA-DCFC-4430-B2C7-78DA2CD15191}"/>
              </a:ext>
            </a:extLst>
          </p:cNvPr>
          <p:cNvCxnSpPr>
            <a:cxnSpLocks/>
          </p:cNvCxnSpPr>
          <p:nvPr/>
        </p:nvCxnSpPr>
        <p:spPr>
          <a:xfrm>
            <a:off x="3130638" y="3411847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19A0D-CE34-4B96-9DA1-99B722394FB2}"/>
              </a:ext>
            </a:extLst>
          </p:cNvPr>
          <p:cNvCxnSpPr>
            <a:cxnSpLocks/>
          </p:cNvCxnSpPr>
          <p:nvPr/>
        </p:nvCxnSpPr>
        <p:spPr>
          <a:xfrm flipH="1">
            <a:off x="3158734" y="4270594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360B79-697E-429A-A09C-357A0F9B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69420" y="3067665"/>
            <a:ext cx="1064278" cy="1283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4789F-A70C-4431-8865-0EFD02D2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00" y="1177731"/>
            <a:ext cx="1105810" cy="1333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A6634-0635-468E-9ABA-E21FDDF4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4" y="2900061"/>
            <a:ext cx="1105810" cy="13331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EBDE3B-A4B2-44C3-A44B-2107EC52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43712" y="1461663"/>
            <a:ext cx="1064278" cy="12831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12905BB-6FE2-4145-8FC2-B59AC7AA5ADC}"/>
              </a:ext>
            </a:extLst>
          </p:cNvPr>
          <p:cNvSpPr txBox="1"/>
          <p:nvPr/>
        </p:nvSpPr>
        <p:spPr>
          <a:xfrm>
            <a:off x="3583929" y="4783059"/>
            <a:ext cx="4344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5"/>
              </a:rPr>
              <a:t>https://www.shutterstock.com/image-vector/cartoon-illustration-happy-daisy-love-528516562</a:t>
            </a:r>
            <a:r>
              <a:rPr lang="en-US" sz="600" dirty="0"/>
              <a:t> </a:t>
            </a:r>
            <a:r>
              <a:rPr lang="en-US" sz="600" dirty="0">
                <a:hlinkClick r:id="rId6"/>
              </a:rPr>
              <a:t>https://tattly.com/products/rainbow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99477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REQUEST HEADERS FOR PRE-FLIGHT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Access-Control-Request-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PRE-FLIGHT RESPONSE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Origin (ACAO)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Access-Control-Expose-Headers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Access-Control-Max-Age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8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DEV LIFE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Writing some code to test your API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API is on a different port than the test app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Keep getting weird CORS errors in JavaScript debug…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What do you do?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05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15FDB-4B5C-4FF9-AFA3-F01BDA2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436"/>
            <a:ext cx="9144000" cy="49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F0A891-2F5A-4FF4-9BAC-A404E89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E2D2-1CA7-4FD8-8DFA-E0CC2F07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17"/>
            <a:ext cx="9144000" cy="4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 controls where requests come from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Fundamental to CORS security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ACAO supports wildcards &amp; exact matches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*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Only for open APIs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https://www.good.local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0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Access-Control-Allow-Credentials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Causes browser to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cookies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Authorization (basic &amp; NTLM)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Does not support wildcards in ACAO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Often parrots origin header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Hard to do check origin for on-prem apps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Otherwise, uses regex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May be wrong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8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BEA5D1-9E1F-4B98-A293-244A703415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633" y="1458546"/>
          <a:ext cx="7694734" cy="28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67">
                  <a:extLst>
                    <a:ext uri="{9D8B030D-6E8A-4147-A177-3AD203B41FA5}">
                      <a16:colId xmlns:a16="http://schemas.microsoft.com/office/drawing/2014/main" val="935973782"/>
                    </a:ext>
                  </a:extLst>
                </a:gridCol>
                <a:gridCol w="3847367">
                  <a:extLst>
                    <a:ext uri="{9D8B030D-6E8A-4147-A177-3AD203B41FA5}">
                      <a16:colId xmlns:a16="http://schemas.microsoft.com/office/drawing/2014/main" val="1446391249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Bypass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61073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Literally 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78408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good.local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goodalocal.evil.local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61829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^.*good\.local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good.local.evil.local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2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Application security testing</a:t>
            </a:r>
          </a:p>
          <a:p>
            <a:r>
              <a:rPr lang="en-US" sz="2400" dirty="0"/>
              <a:t>Architecture / cloud configuration testing</a:t>
            </a:r>
          </a:p>
          <a:p>
            <a:r>
              <a:rPr lang="en-US" sz="2400" dirty="0"/>
              <a:t>Secure software development</a:t>
            </a:r>
          </a:p>
          <a:p>
            <a:r>
              <a:rPr lang="en-US" sz="2400" dirty="0"/>
              <a:t>Web apps, APIs, thick client apps, mobile, native apps</a:t>
            </a:r>
          </a:p>
          <a:p>
            <a:r>
              <a:rPr lang="en-US" sz="2400" dirty="0"/>
              <a:t>Slides and code at </a:t>
            </a:r>
            <a:r>
              <a:rPr lang="en-US" sz="2400" dirty="0">
                <a:hlinkClick r:id="rId3"/>
              </a:rPr>
              <a:t>https://github.com/rangercha</a:t>
            </a:r>
            <a:endParaRPr lang="en-US" sz="2400" dirty="0"/>
          </a:p>
          <a:p>
            <a:r>
              <a:rPr lang="en-US" sz="2400" dirty="0"/>
              <a:t>Previously software dev, IR, forensics, sysadmin, &amp; Army</a:t>
            </a:r>
          </a:p>
          <a:p>
            <a:r>
              <a:rPr lang="en-US" sz="2400" dirty="0"/>
              <a:t>Lots of certs, SANS master's program grad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8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Bad Origin Example Code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9AE6-8F37-4DA7-AE16-4E33E17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2074415"/>
            <a:ext cx="6640459" cy="76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4A813-8906-4C02-88B9-F826291A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2" y="2648798"/>
            <a:ext cx="7816147" cy="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C5075-6CF2-4C6F-AB06-8C13DABB7478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B2ABB-B0E5-43D3-BB79-70F7C39B1D28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015E1-F62F-443C-AAD8-D4802265C8F9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D74BBE-690F-414A-9908-F67E509D60F1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C7ECE-17F0-4C03-9D25-DEAA1C39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25" y="2238612"/>
            <a:ext cx="6353749" cy="22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1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AF65A-1D36-4E43-9158-AF891C5728C4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745-75D1-4507-8A3F-3393D7AE3FCD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045BE-4356-4DA1-89DC-61941E28318B}"/>
              </a:ext>
            </a:extLst>
          </p:cNvPr>
          <p:cNvCxnSpPr>
            <a:cxnSpLocks/>
          </p:cNvCxnSpPr>
          <p:nvPr/>
        </p:nvCxnSpPr>
        <p:spPr>
          <a:xfrm flipH="1">
            <a:off x="3147648" y="1793631"/>
            <a:ext cx="284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CF443-DCD9-488B-9B33-323DC9F9365A}"/>
              </a:ext>
            </a:extLst>
          </p:cNvPr>
          <p:cNvSpPr txBox="1"/>
          <p:nvPr/>
        </p:nvSpPr>
        <p:spPr>
          <a:xfrm>
            <a:off x="3099290" y="1238843"/>
            <a:ext cx="289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161CA3-C43D-461D-B894-60E0208D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08" y="2333238"/>
            <a:ext cx="6280950" cy="22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Simple requests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GET, HEAD, or </a:t>
            </a:r>
            <a:r>
              <a:rPr lang="en-US" sz="2800" b="1" dirty="0"/>
              <a:t>POST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 few headers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Content-Type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application/x-www-form-</a:t>
            </a:r>
            <a:r>
              <a:rPr lang="en-US" sz="2600" dirty="0" err="1"/>
              <a:t>urlencoded</a:t>
            </a:r>
            <a:endParaRPr lang="en-US" sz="2600" dirty="0"/>
          </a:p>
          <a:p>
            <a:pPr lvl="2">
              <a:lnSpc>
                <a:spcPct val="110000"/>
              </a:lnSpc>
            </a:pPr>
            <a:r>
              <a:rPr lang="en-US" sz="2600" dirty="0"/>
              <a:t>multipart/form-data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text/plain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49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4119196"/>
            <a:ext cx="7885728" cy="365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https://blogs.msdn.microsoft.com/ieinternals/2010/05/13/xdomainrequest-restrictions-limitations-and-workarounds/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E68B1-7D77-4054-BBBE-7023C86C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8561"/>
            <a:ext cx="8534400" cy="28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99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32731-7F16-4B1A-8888-FA6293CA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3" y="1472928"/>
            <a:ext cx="8122233" cy="2434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71398-B67D-4DAF-B24D-653EBABCF4F6}"/>
              </a:ext>
            </a:extLst>
          </p:cNvPr>
          <p:cNvSpPr/>
          <p:nvPr/>
        </p:nvSpPr>
        <p:spPr>
          <a:xfrm>
            <a:off x="2384388" y="3978521"/>
            <a:ext cx="3587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3200" b="1" dirty="0">
                <a:solidFill>
                  <a:srgbClr val="9F1C27"/>
                </a:solidFill>
                <a:latin typeface="Helvetica" panose="020B0604020202020204" pitchFamily="34" charset="0"/>
              </a:rPr>
              <a:t>(╯°□°）╯︵ ┻━┻</a:t>
            </a:r>
            <a:endParaRPr lang="en-US" sz="32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9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36" y="4328303"/>
            <a:ext cx="7885728" cy="365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https://en.wikipedia.org/wiki/XMLHttpRequest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E47E-00EA-437D-8E24-7088FAB6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" y="1332244"/>
            <a:ext cx="8261498" cy="27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1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6EE52-201E-43BD-9C0D-380D0293E630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58593-D108-43DD-95AB-7A50FF3EB9B0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CAE6F-0B66-411B-B307-20A0EDE324C3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97CC4-A8F1-401C-A1E9-5EE202831345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58ED4-5F78-4FCE-9E70-A4229E5F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2" y="2224764"/>
            <a:ext cx="7599154" cy="24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4FAE-8D5C-4238-A23B-DB9A867B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6" y="1568769"/>
            <a:ext cx="8160227" cy="25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3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CORS PITFALLS BY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Scanners are pretty sad</a:t>
            </a:r>
          </a:p>
          <a:p>
            <a:pPr lvl="1"/>
            <a:r>
              <a:rPr lang="en-US" sz="2400" dirty="0"/>
              <a:t>Over-reliance on Origin</a:t>
            </a:r>
          </a:p>
          <a:p>
            <a:pPr lvl="1"/>
            <a:r>
              <a:rPr lang="en-US" sz="2400" dirty="0"/>
              <a:t>Ignoring custom headers</a:t>
            </a:r>
          </a:p>
          <a:p>
            <a:pPr lvl="1"/>
            <a:r>
              <a:rPr lang="en-US" sz="2400" dirty="0"/>
              <a:t>Forget the pre-flight</a:t>
            </a:r>
          </a:p>
          <a:p>
            <a:pPr lvl="1"/>
            <a:r>
              <a:rPr lang="en-US" sz="2400" dirty="0"/>
              <a:t>Don’t modify multiple parts of the request</a:t>
            </a:r>
          </a:p>
          <a:p>
            <a:r>
              <a:rPr lang="en-US" sz="2800" dirty="0"/>
              <a:t>Customers think we are wrong</a:t>
            </a:r>
          </a:p>
          <a:p>
            <a:pPr lvl="1"/>
            <a:r>
              <a:rPr lang="en-US" sz="2400" dirty="0"/>
              <a:t>They have been hurt before!</a:t>
            </a:r>
          </a:p>
          <a:p>
            <a:pPr lvl="1"/>
            <a:r>
              <a:rPr lang="en-US" sz="2400" dirty="0"/>
              <a:t>Thinking we’re limited to one request</a:t>
            </a:r>
          </a:p>
          <a:p>
            <a:pPr lvl="1"/>
            <a:r>
              <a:rPr lang="en-US" sz="2400" dirty="0"/>
              <a:t>Think GUIDs protect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5592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REST &amp; CORS Overview</a:t>
            </a:r>
          </a:p>
          <a:p>
            <a:r>
              <a:rPr lang="en-US" sz="2400" dirty="0"/>
              <a:t>CORS Bypasses</a:t>
            </a:r>
          </a:p>
          <a:p>
            <a:r>
              <a:rPr lang="en-US" sz="2400" dirty="0"/>
              <a:t>CORS &amp; Scanners</a:t>
            </a:r>
          </a:p>
          <a:p>
            <a:r>
              <a:rPr lang="en-US" sz="2400" dirty="0"/>
              <a:t>Multi-step CORS Exploit</a:t>
            </a:r>
          </a:p>
          <a:p>
            <a:r>
              <a:rPr lang="en-US" sz="2400" dirty="0"/>
              <a:t>CORS Defenses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7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F9E21-2F80-4A65-A0AD-6F323ADF3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64" y="198285"/>
            <a:ext cx="6585472" cy="4746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DBBBE1-DFC9-449B-9C20-50F462E9E645}"/>
              </a:ext>
            </a:extLst>
          </p:cNvPr>
          <p:cNvSpPr txBox="1"/>
          <p:nvPr/>
        </p:nvSpPr>
        <p:spPr>
          <a:xfrm>
            <a:off x="2422510" y="4929526"/>
            <a:ext cx="43444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4"/>
              </a:rPr>
              <a:t>https://memegenerator.net/instance/65011824/sean-connery-celebrity-jeopardy-snl-ill-play-your-game-you-rogue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0109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Software handling financial payments</a:t>
            </a:r>
          </a:p>
          <a:p>
            <a:r>
              <a:rPr lang="en-US" sz="2400" dirty="0"/>
              <a:t>GET to REST API to list all accounts</a:t>
            </a:r>
          </a:p>
          <a:p>
            <a:r>
              <a:rPr lang="en-US" sz="2400" dirty="0"/>
              <a:t>POST to REST weird "prepare to update" step with GUID</a:t>
            </a:r>
          </a:p>
          <a:p>
            <a:r>
              <a:rPr lang="en-US" sz="2400" dirty="0"/>
              <a:t>POST to REST API to update direct deposit</a:t>
            </a:r>
          </a:p>
          <a:p>
            <a:r>
              <a:rPr lang="en-US" sz="2400" dirty="0"/>
              <a:t>Reflected Origin header</a:t>
            </a:r>
          </a:p>
          <a:p>
            <a:r>
              <a:rPr lang="en-US" sz="2400" dirty="0"/>
              <a:t>Session cookie to handle authentication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WithCredentials</a:t>
            </a:r>
            <a:r>
              <a:rPr lang="en-US" sz="2400" dirty="0"/>
              <a:t> on XHR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3508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Five-step exploit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Request list of accounts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Parse JSON to retrieve account info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“Prepare to edit” Request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Get GUID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POST to update direct deposit</a:t>
            </a:r>
          </a:p>
          <a:p>
            <a:r>
              <a:rPr lang="en-US" sz="2400" dirty="0"/>
              <a:t>Scanner finding (from Burp)</a:t>
            </a:r>
          </a:p>
          <a:p>
            <a:pPr lvl="1"/>
            <a:r>
              <a:rPr lang="en-US" sz="2400" dirty="0"/>
              <a:t>CORS Arbitrary Origin Trusted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6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C4CE8-E8CF-4EA3-942C-39E8D849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8" y="1035137"/>
            <a:ext cx="6872127" cy="35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B0C03-4E69-4033-870A-CFCFE027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2" y="994433"/>
            <a:ext cx="6975544" cy="36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4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26C8F-1B2C-40D3-B690-6FF1CD9B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0" y="1036773"/>
            <a:ext cx="7876020" cy="35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1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0D6DF-1D56-4562-BFC8-B6F35F88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4" y="1545049"/>
            <a:ext cx="4740785" cy="2712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BB8AF-2D75-4878-9251-F23764AB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50" y="1545049"/>
            <a:ext cx="4095052" cy="27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8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Load balancers are a great place to fix this</a:t>
            </a:r>
          </a:p>
          <a:p>
            <a:r>
              <a:rPr lang="en-US" sz="2800" dirty="0"/>
              <a:t>Intentional Defenses</a:t>
            </a:r>
          </a:p>
          <a:p>
            <a:pPr lvl="1"/>
            <a:r>
              <a:rPr lang="en-US" sz="2800" dirty="0"/>
              <a:t>Origin Header</a:t>
            </a:r>
          </a:p>
          <a:p>
            <a:pPr lvl="2"/>
            <a:r>
              <a:rPr lang="en-US" sz="2200" dirty="0"/>
              <a:t>Limit as much as possible</a:t>
            </a:r>
          </a:p>
          <a:p>
            <a:pPr lvl="2"/>
            <a:r>
              <a:rPr lang="en-US" sz="2200" dirty="0"/>
              <a:t>Use regex and whitelists</a:t>
            </a:r>
          </a:p>
          <a:p>
            <a:pPr lvl="1"/>
            <a:r>
              <a:rPr lang="en-US" sz="2800" dirty="0"/>
              <a:t>Nonce Tokens</a:t>
            </a:r>
          </a:p>
          <a:p>
            <a:pPr lvl="2"/>
            <a:r>
              <a:rPr lang="en-US" sz="2600" dirty="0"/>
              <a:t>Double submit cookies</a:t>
            </a:r>
          </a:p>
          <a:p>
            <a:r>
              <a:rPr lang="en-US" sz="2800" dirty="0" err="1"/>
              <a:t>Referer</a:t>
            </a:r>
            <a:r>
              <a:rPr lang="en-US" sz="2800" dirty="0"/>
              <a:t> Headers</a:t>
            </a:r>
          </a:p>
          <a:p>
            <a:r>
              <a:rPr lang="en-US" sz="2800" dirty="0"/>
              <a:t>Accidental Defenses</a:t>
            </a:r>
          </a:p>
          <a:p>
            <a:pPr lvl="1"/>
            <a:r>
              <a:rPr lang="en-US" sz="2800" dirty="0"/>
              <a:t>Custom Headers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June 1,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0110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AUTHORIZATION HEADERS HELP?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266092"/>
            <a:ext cx="7885728" cy="32002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Sites with access to token must have no XSS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unpredictable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unique per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Receiving system must validate token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Attacker must not be able to generate tokens for another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Apps must never put the token in an insecure place (URL)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16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CORS secures XHR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Origin is important!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Attack with “simple”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Multi-step attacks are possible!</a:t>
            </a:r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1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BE SCARED!!! (or bored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If you know nothing about this topic…</a:t>
            </a:r>
          </a:p>
          <a:p>
            <a:pPr lvl="1"/>
            <a:r>
              <a:rPr lang="en-US" sz="2400" dirty="0"/>
              <a:t>Hopefully you understand 25%</a:t>
            </a:r>
          </a:p>
          <a:p>
            <a:r>
              <a:rPr lang="en-US" sz="2400" dirty="0"/>
              <a:t>If you know a little about the topic…</a:t>
            </a:r>
          </a:p>
          <a:p>
            <a:pPr lvl="1"/>
            <a:r>
              <a:rPr lang="en-US" sz="2400" dirty="0"/>
              <a:t>50-75%</a:t>
            </a:r>
          </a:p>
          <a:p>
            <a:r>
              <a:rPr lang="en-US" sz="2400" dirty="0"/>
              <a:t>If you are really solid in your knowledge of the topic…</a:t>
            </a:r>
          </a:p>
          <a:p>
            <a:pPr lvl="1"/>
            <a:r>
              <a:rPr lang="en-US" sz="2400" dirty="0"/>
              <a:t>Learn one </a:t>
            </a:r>
            <a:r>
              <a:rPr lang="en-US" sz="2400"/>
              <a:t>or two new things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68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400" dirty="0" err="1"/>
              <a:t>Portswigger</a:t>
            </a:r>
            <a:r>
              <a:rPr lang="en-US" sz="3400" dirty="0"/>
              <a:t> CORS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3"/>
              </a:rPr>
              <a:t>https://portswigger.net/blog/exploiting-cors-misconfigurations-for-bitcoins-and-bounties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Mozilla CORS Info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4"/>
              </a:rPr>
              <a:t>https://developer.mozilla.org/en-US/docs/Web/HTTP/CORS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W3C CORS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5"/>
              </a:rPr>
              <a:t>https://www.w3.org/TR/cors/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3400" dirty="0"/>
              <a:t>OWASP CSRF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hlinkClick r:id="rId6"/>
              </a:rPr>
              <a:t>https://github.com/OWASP/CheatSheetSeries/blob/master/cheatsheets/Cross-Site_Request_Forgery_Prevention_Cheat_Sheet.md</a:t>
            </a:r>
            <a:endParaRPr lang="en-US" sz="35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03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/>
              <a:t>Fetch Spec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3"/>
              </a:rPr>
              <a:t>https://fetch.spec.whatwg.org/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400" dirty="0"/>
              <a:t>Example XHR Code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4"/>
              </a:rPr>
              <a:t>https://github.com/rangercha/CORSRequestPOC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500" dirty="0"/>
              <a:t>CORS Exploitation Framework (not out)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Detailed CORS Simple Requests Research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5"/>
              </a:rPr>
              <a:t>https://research.aurainfosec.io/same-origin-policy/</a:t>
            </a:r>
            <a:endParaRPr lang="en-US" sz="22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1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5431209" cy="313236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3100" dirty="0" err="1"/>
              <a:t>REpresentational</a:t>
            </a:r>
            <a:r>
              <a:rPr lang="en-US" sz="3100" dirty="0"/>
              <a:t> State Transfer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Often uses extra HTTP methods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6 factors people don’t always use</a:t>
            </a:r>
          </a:p>
          <a:p>
            <a:pPr>
              <a:lnSpc>
                <a:spcPct val="110000"/>
              </a:lnSpc>
            </a:pPr>
            <a:r>
              <a:rPr lang="en-US" sz="3100" dirty="0"/>
              <a:t>Common API Type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Microservices</a:t>
            </a:r>
          </a:p>
          <a:p>
            <a:pPr lvl="1">
              <a:lnSpc>
                <a:spcPct val="110000"/>
              </a:lnSpc>
            </a:pPr>
            <a:r>
              <a:rPr lang="en-US" sz="3100" dirty="0"/>
              <a:t>Model-View-Controller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Data can be in various formats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JSON, XML, YAML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40CAB-C0CA-4AB5-8F83-E57A2EB03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58" y="1435795"/>
            <a:ext cx="2865142" cy="32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FE58F7-449E-4083-A24F-A324619A9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91" y="963181"/>
            <a:ext cx="6083742" cy="38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8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AUTHENTICATION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4582751" cy="31829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Not just cookies for session management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JWT or HMAC tokens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Multiple forms, sometimes used together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Cookies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Bearer Header</a:t>
            </a:r>
          </a:p>
          <a:p>
            <a:pPr lvl="1">
              <a:lnSpc>
                <a:spcPct val="110000"/>
              </a:lnSpc>
            </a:pPr>
            <a:r>
              <a:rPr lang="en-US" sz="4000" dirty="0"/>
              <a:t>Custom 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402AF-E3BD-4B72-9D13-0563261E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97" y="729761"/>
            <a:ext cx="3448749" cy="41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CROSS-ORIGIN REQUEST?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Sometimes web content and APIs are on different servers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XHR (XML HTTP Request) between origins (that gets sticky)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Content on site A makes users send requests to site B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Malicious sites might…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Force a user to change their email address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request to internal server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Sounds an awful lot like cross-site request forgery (CSRF)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3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CORS?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protection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Defined in Fetch spec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Very granular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Generally more complex than tokens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Easy to misconfigure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1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BB757E-0932-4635-8D18-732DEBB5D1F8}">
  <ds:schemaRefs>
    <ds:schemaRef ds:uri="http://purl.org/dc/terms/"/>
    <ds:schemaRef ds:uri="http://schemas.openxmlformats.org/package/2006/metadata/core-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65149</TotalTime>
  <Words>1086</Words>
  <Application>Microsoft Office PowerPoint</Application>
  <PresentationFormat>On-screen Show (16:9)</PresentationFormat>
  <Paragraphs>336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.AppleSystemUIFont</vt:lpstr>
      <vt:lpstr>Arial</vt:lpstr>
      <vt:lpstr>Arial Regular</vt:lpstr>
      <vt:lpstr>Helvetica</vt:lpstr>
      <vt:lpstr>Office Theme</vt:lpstr>
      <vt:lpstr>Custom Design</vt:lpstr>
      <vt:lpstr>Of CORS It’s Exploitable!</vt:lpstr>
      <vt:lpstr>WHAT DO I DO? </vt:lpstr>
      <vt:lpstr>OVERVIEW </vt:lpstr>
      <vt:lpstr>DON'T BE SCARED!!! (or bored) </vt:lpstr>
      <vt:lpstr>WHAT IS REST? </vt:lpstr>
      <vt:lpstr>WHAT IS REST? </vt:lpstr>
      <vt:lpstr>REST AUTHENTICATION </vt:lpstr>
      <vt:lpstr>WHAT IS A CROSS-ORIGIN REQUEST? </vt:lpstr>
      <vt:lpstr>WHAT IS CORS? </vt:lpstr>
      <vt:lpstr>CORS DETAILS </vt:lpstr>
      <vt:lpstr>CORS DETAILS </vt:lpstr>
      <vt:lpstr>CORS REQUEST HEADERS FOR PRE-FLIGHT </vt:lpstr>
      <vt:lpstr>CORS PRE-FLIGHT RESPONSE HEADERS </vt:lpstr>
      <vt:lpstr>CORS DEV LIFE </vt:lpstr>
      <vt:lpstr>PowerPoint Presentation</vt:lpstr>
      <vt:lpstr>PowerPoint Presentation</vt:lpstr>
      <vt:lpstr>BYPASSING CORS Origin </vt:lpstr>
      <vt:lpstr>BYPASSING CORS Access-Control-Allow-Credentials </vt:lpstr>
      <vt:lpstr>BYPASSING CORS Origin Examples </vt:lpstr>
      <vt:lpstr>BYPASSING CORS Bad Origin Example Code </vt:lpstr>
      <vt:lpstr>BYPASSING CORS  </vt:lpstr>
      <vt:lpstr>BYPASSING CORS 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Examples </vt:lpstr>
      <vt:lpstr>BYPASSING CORS Avoiding Pre-flight Requests Examples </vt:lpstr>
      <vt:lpstr>COMMON CORS PITFALLS BY TESTERS</vt:lpstr>
      <vt:lpstr>PowerPoint Presentation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CORS DEFENSES</vt:lpstr>
      <vt:lpstr>DO AUTHORIZATION HEADERS HELP?  </vt:lpstr>
      <vt:lpstr>SUMMARY </vt:lpstr>
      <vt:lpstr>RESOURCES 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Rebecca Deck</cp:lastModifiedBy>
  <cp:revision>117</cp:revision>
  <dcterms:created xsi:type="dcterms:W3CDTF">2017-05-08T14:15:54Z</dcterms:created>
  <dcterms:modified xsi:type="dcterms:W3CDTF">2019-06-01T14:22:29Z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